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9" r:id="rId5"/>
    <p:sldId id="258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</p:sldIdLst>
  <p:sldSz cx="9144000" cy="5143500" type="screen16x9"/>
  <p:notesSz cx="6858000" cy="9144000"/>
  <p:embeddedFontLst>
    <p:embeddedFont>
      <p:font typeface="Play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7C42F-70FE-8A49-0A2C-C9E27DAB8583}" v="27" dt="2025-01-21T19:30:42.327"/>
    <p1510:client id="{E308FE74-0F51-7DAE-26CB-76872EC20562}" v="53" dt="2025-01-21T19:28:15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5bc83e2a0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325bc83e2a0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5bc83e2a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25bc83e2a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bc83e2a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25bc83e2a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5bc83e2a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25bc83e2a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444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6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049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81CA493E-AB2F-5F97-D805-9A7FA48F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5bc83e2a0_0_29:notes">
            <a:extLst>
              <a:ext uri="{FF2B5EF4-FFF2-40B4-BE49-F238E27FC236}">
                <a16:creationId xmlns:a16="http://schemas.microsoft.com/office/drawing/2014/main" id="{A39B8DA5-9551-79DF-99C7-54701B2E6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325bc83e2a0_0_29:notes">
            <a:extLst>
              <a:ext uri="{FF2B5EF4-FFF2-40B4-BE49-F238E27FC236}">
                <a16:creationId xmlns:a16="http://schemas.microsoft.com/office/drawing/2014/main" id="{40E5A260-DFDA-16E3-142B-EDA2C50BD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2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bc83e2a0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25bc83e2a0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5bc83e2a0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25bc83e2a0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5bc83e2a0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25bc83e2a0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5bc83e2a0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325bc83e2a0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5bc83e2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25bc83e2a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5bc83e2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25bc83e2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5bc83e2a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25bc83e2a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bc83e2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25bc83e2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132082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it"/>
              <a:t>E-wallet Web Application</a:t>
            </a:r>
            <a:endParaRPr sz="500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681350" y="3584000"/>
            <a:ext cx="5781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dirty="0"/>
              <a:t>Graphical User Interfaces Project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34782"/>
              <a:buFont typeface="Arial"/>
              <a:buNone/>
            </a:pPr>
            <a:r>
              <a:rPr lang="it" sz="2300" dirty="0"/>
              <a:t>Davide Scaccia, Danilo Spera, Arcangelo Mauro, Giovanni Romano, Arthur Phommachanh</a:t>
            </a:r>
            <a:endParaRPr sz="2300" dirty="0"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38" y="806000"/>
            <a:ext cx="41243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204904" y="16976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Send</a:t>
            </a:r>
            <a:endParaRPr dirty="0"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/>
          <a:srcRect/>
          <a:stretch/>
        </p:blipFill>
        <p:spPr>
          <a:xfrm>
            <a:off x="1697506" y="169766"/>
            <a:ext cx="7241590" cy="470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145431" y="22180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Request</a:t>
            </a:r>
            <a:endParaRPr dirty="0"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/>
          <a:srcRect/>
          <a:stretch/>
        </p:blipFill>
        <p:spPr>
          <a:xfrm>
            <a:off x="2155902" y="221805"/>
            <a:ext cx="6842667" cy="420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182601" y="21437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Budget</a:t>
            </a:r>
            <a:endParaRPr dirty="0"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/>
          <a:srcRect/>
          <a:stretch/>
        </p:blipFill>
        <p:spPr>
          <a:xfrm>
            <a:off x="691376" y="1086068"/>
            <a:ext cx="8165729" cy="384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18260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Transactions</a:t>
            </a:r>
            <a:endParaRPr dirty="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/>
          <a:srcRect/>
          <a:stretch/>
        </p:blipFill>
        <p:spPr>
          <a:xfrm>
            <a:off x="3754244" y="207982"/>
            <a:ext cx="5028736" cy="472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82602" y="22180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Account</a:t>
            </a:r>
            <a:endParaRPr dirty="0"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2066693" y="449474"/>
            <a:ext cx="6894705" cy="424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02141" y="357368"/>
            <a:ext cx="8182230" cy="10264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SzPts val="1400"/>
            </a:pPr>
            <a:r>
              <a:rPr lang="en-US" sz="3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PiggyBank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388012"/>
            <a:ext cx="2468880" cy="13716"/>
          </a:xfrm>
          <a:custGeom>
            <a:avLst/>
            <a:gdLst>
              <a:gd name="connsiteX0" fmla="*/ 0 w 2468880"/>
              <a:gd name="connsiteY0" fmla="*/ 0 h 13716"/>
              <a:gd name="connsiteX1" fmla="*/ 592531 w 2468880"/>
              <a:gd name="connsiteY1" fmla="*/ 0 h 13716"/>
              <a:gd name="connsiteX2" fmla="*/ 1160374 w 2468880"/>
              <a:gd name="connsiteY2" fmla="*/ 0 h 13716"/>
              <a:gd name="connsiteX3" fmla="*/ 1728216 w 2468880"/>
              <a:gd name="connsiteY3" fmla="*/ 0 h 13716"/>
              <a:gd name="connsiteX4" fmla="*/ 2468880 w 2468880"/>
              <a:gd name="connsiteY4" fmla="*/ 0 h 13716"/>
              <a:gd name="connsiteX5" fmla="*/ 2468880 w 2468880"/>
              <a:gd name="connsiteY5" fmla="*/ 13716 h 13716"/>
              <a:gd name="connsiteX6" fmla="*/ 1802282 w 2468880"/>
              <a:gd name="connsiteY6" fmla="*/ 13716 h 13716"/>
              <a:gd name="connsiteX7" fmla="*/ 1209751 w 2468880"/>
              <a:gd name="connsiteY7" fmla="*/ 13716 h 13716"/>
              <a:gd name="connsiteX8" fmla="*/ 641909 w 2468880"/>
              <a:gd name="connsiteY8" fmla="*/ 13716 h 13716"/>
              <a:gd name="connsiteX9" fmla="*/ 0 w 2468880"/>
              <a:gd name="connsiteY9" fmla="*/ 13716 h 13716"/>
              <a:gd name="connsiteX10" fmla="*/ 0 w 246888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3716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468880" h="13716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000346E2-F599-3D97-2FAD-115B9304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15" y="1981962"/>
            <a:ext cx="4051442" cy="2704338"/>
          </a:xfrm>
          <a:prstGeom prst="rect">
            <a:avLst/>
          </a:prstGeom>
        </p:spPr>
      </p:pic>
      <p:pic>
        <p:nvPicPr>
          <p:cNvPr id="5" name="Image 4" descr="Une image contenant texte, capture d’écran, logo, Marque&#10;&#10;Le contenu généré par l’IA peut être incorrect.">
            <a:extLst>
              <a:ext uri="{FF2B5EF4-FFF2-40B4-BE49-F238E27FC236}">
                <a16:creationId xmlns:a16="http://schemas.microsoft.com/office/drawing/2014/main" id="{33B64A3F-B204-A9E9-861C-3071A6DCE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40" y="1980933"/>
            <a:ext cx="4210812" cy="15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1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 err="1"/>
              <a:t>FriendList</a:t>
            </a:r>
            <a:endParaRPr lang="fr-FR" dirty="0"/>
          </a:p>
        </p:txBody>
      </p:sp>
      <p:pic>
        <p:nvPicPr>
          <p:cNvPr id="3" name="Image 2" descr="Une image contenant texte, capture d’écran, logiciel, multimédia&#10;&#10;Le contenu généré par l’IA peut être incorrect.">
            <a:extLst>
              <a:ext uri="{FF2B5EF4-FFF2-40B4-BE49-F238E27FC236}">
                <a16:creationId xmlns:a16="http://schemas.microsoft.com/office/drawing/2014/main" id="{EB8BCC59-1281-3EB6-5C2A-E7DA1A8E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3" y="1381282"/>
            <a:ext cx="8423754" cy="32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fr-FR" dirty="0"/>
              <a:t>Store Simulator</a:t>
            </a:r>
          </a:p>
        </p:txBody>
      </p:sp>
      <p:pic>
        <p:nvPicPr>
          <p:cNvPr id="2" name="Image 1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606A348-151B-05E0-6423-EBDF415D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8" y="1431334"/>
            <a:ext cx="7985343" cy="36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A3BF02C7-66F9-9685-473E-E75946F0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>
            <a:extLst>
              <a:ext uri="{FF2B5EF4-FFF2-40B4-BE49-F238E27FC236}">
                <a16:creationId xmlns:a16="http://schemas.microsoft.com/office/drawing/2014/main" id="{D8EEFFBC-A8DC-FF49-62C5-54544A72E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fr-FR"/>
              <a:t>Bank Simulator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20CDC97-B778-C266-E37F-34F7EFAF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597" y="1431334"/>
            <a:ext cx="7978805" cy="36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315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Introduction: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901" y="1540075"/>
            <a:ext cx="3393174" cy="32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628650" y="1310075"/>
            <a:ext cx="40047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dirty="0">
                <a:solidFill>
                  <a:schemeClr val="dk1"/>
                </a:solidFill>
              </a:rPr>
              <a:t>Our project is CashHive, an e-wallet application with the following features: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Login - Register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Deposit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Withdraw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Budget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Transaction History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Send/Receive Money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Request Money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Piggy Bank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 dirty="0">
                <a:solidFill>
                  <a:schemeClr val="dk1"/>
                </a:solidFill>
              </a:rPr>
              <a:t>Friend List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b="1"/>
              <a:t>Overview Of Technologies:</a:t>
            </a:r>
            <a:endParaRPr b="1"/>
          </a:p>
        </p:txBody>
      </p:sp>
      <p:sp>
        <p:nvSpPr>
          <p:cNvPr id="150" name="Google Shape;150;p28"/>
          <p:cNvSpPr txBox="1"/>
          <p:nvPr/>
        </p:nvSpPr>
        <p:spPr>
          <a:xfrm>
            <a:off x="1094450" y="1054150"/>
            <a:ext cx="6108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776300" y="1128400"/>
            <a:ext cx="6108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it" sz="2100" b="1">
                <a:solidFill>
                  <a:schemeClr val="dk1"/>
                </a:solidFill>
              </a:rPr>
              <a:t>Frontend:</a:t>
            </a:r>
            <a:endParaRPr sz="2100" b="1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PrimeFaces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it" sz="2100" b="1">
                <a:solidFill>
                  <a:schemeClr val="dk1"/>
                </a:solidFill>
              </a:rPr>
              <a:t>Backend:</a:t>
            </a:r>
            <a:endParaRPr sz="2100" b="1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Jakarta EE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it" sz="2100">
                <a:solidFill>
                  <a:schemeClr val="dk1"/>
                </a:solidFill>
              </a:rPr>
              <a:t>PostgreSQL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980" r="-980"/>
          <a:stretch/>
        </p:blipFill>
        <p:spPr>
          <a:xfrm>
            <a:off x="935163" y="3559525"/>
            <a:ext cx="3903175" cy="90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043" y="1054150"/>
            <a:ext cx="3157008" cy="23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550" y="1268119"/>
            <a:ext cx="1636150" cy="16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Team Members’ Work: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it" sz="1200" b="1" dirty="0"/>
              <a:t>Implementation Details:</a:t>
            </a:r>
            <a:endParaRPr sz="1200" b="1" dirty="0"/>
          </a:p>
          <a:p>
            <a:pPr marL="342900" lvl="0" indent="-2413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dirty="0">
                <a:latin typeface="+mj-lt"/>
              </a:rPr>
              <a:t>Code Contributions:</a:t>
            </a:r>
            <a:endParaRPr sz="1200" b="1" dirty="0"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Davide Scaccia</a:t>
            </a:r>
            <a:r>
              <a:rPr lang="it" sz="1200" dirty="0">
                <a:latin typeface="+mj-lt"/>
              </a:rPr>
              <a:t>:</a:t>
            </a:r>
            <a:r>
              <a:rPr lang="it" sz="1200" b="1" dirty="0">
                <a:latin typeface="+mj-lt"/>
              </a:rPr>
              <a:t>  </a:t>
            </a:r>
            <a:r>
              <a:rPr lang="it" sz="1200" dirty="0">
                <a:solidFill>
                  <a:srgbClr val="188038"/>
                </a:solidFill>
                <a:latin typeface="+mj-lt"/>
                <a:ea typeface="Roboto Mono"/>
                <a:cs typeface="Roboto Mono"/>
                <a:sym typeface="Roboto Mono"/>
              </a:rPr>
              <a:t>Entities/, AuthService, EmailService, RateLimiterService, RegistrationResult SecurityFilter, SessionTimeoutConfig, UserBean, VerificationBean, DatabaseMigration, DatabasePrint.</a:t>
            </a:r>
            <a:endParaRPr sz="1200" dirty="0"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Arcangelo Mauro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  <a:ea typeface="Roboto Mono"/>
                <a:cs typeface="Roboto Mono"/>
                <a:sym typeface="Roboto Mono"/>
              </a:rPr>
              <a:t>WithdrawalBean, SendBean</a:t>
            </a:r>
            <a:endParaRPr sz="1200" dirty="0">
              <a:solidFill>
                <a:srgbClr val="188038"/>
              </a:solidFill>
              <a:latin typeface="+mj-lt"/>
              <a:ea typeface="Roboto Mono"/>
              <a:cs typeface="Roboto Mono"/>
              <a:sym typeface="Roboto Mono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Danilo Spera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</a:rPr>
              <a:t>RequestBean, DepositBean, BankApiSimulator, RestApplication, SimulatedPayment, PaymentInfo, PaymentService, bank-simulator Application. </a:t>
            </a:r>
            <a:endParaRPr sz="1200" dirty="0">
              <a:solidFill>
                <a:srgbClr val="188038"/>
              </a:solidFill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Giovanni Romano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rgbClr val="188038"/>
                </a:solidFill>
                <a:latin typeface="+mj-lt"/>
              </a:rPr>
              <a:t>TransactionBean, BudgetBean</a:t>
            </a:r>
            <a:endParaRPr sz="1200" dirty="0">
              <a:solidFill>
                <a:srgbClr val="188038"/>
              </a:solidFill>
              <a:latin typeface="+mj-lt"/>
            </a:endParaRPr>
          </a:p>
          <a:p>
            <a:pPr marL="685800" lvl="1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 sz="1200" b="1" dirty="0">
                <a:latin typeface="+mj-lt"/>
              </a:rPr>
              <a:t>Arthur Phommachanh</a:t>
            </a:r>
            <a:r>
              <a:rPr lang="it" sz="1200" dirty="0">
                <a:latin typeface="+mj-lt"/>
              </a:rPr>
              <a:t>: </a:t>
            </a:r>
            <a:r>
              <a:rPr lang="it" sz="1200" dirty="0">
                <a:solidFill>
                  <a:schemeClr val="accent3"/>
                </a:solidFill>
                <a:latin typeface="+mj-lt"/>
              </a:rPr>
              <a:t>PiggyBank, FriendList, store-simulator Application</a:t>
            </a:r>
            <a:endParaRPr sz="1200" dirty="0">
              <a:solidFill>
                <a:schemeClr val="accent3"/>
              </a:solidFill>
              <a:latin typeface="+mj-lt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/>
          </a:p>
          <a:p>
            <a:pPr marL="342900" lvl="0" indent="-2413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it" sz="1200" b="1" dirty="0"/>
              <a:t>Tasks handled together</a:t>
            </a:r>
            <a:r>
              <a:rPr lang="it" sz="1200" dirty="0"/>
              <a:t>: </a:t>
            </a:r>
            <a:r>
              <a:rPr lang="it" sz="1200" dirty="0">
                <a:solidFill>
                  <a:srgbClr val="188038"/>
                </a:solidFill>
              </a:rPr>
              <a:t>pom.xml, web.xml, persistence.xml, Database Schema</a:t>
            </a:r>
            <a:endParaRPr dirty="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;p29">
            <a:extLst>
              <a:ext uri="{FF2B5EF4-FFF2-40B4-BE49-F238E27FC236}">
                <a16:creationId xmlns:a16="http://schemas.microsoft.com/office/drawing/2014/main" id="{79B61BB9-30E8-EE9F-D091-381575805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574" y="326028"/>
            <a:ext cx="8232852" cy="449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4800" b="1" dirty="0"/>
              <a:t>Screenshots of Application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154175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190036" y="140029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Login</a:t>
            </a:r>
            <a:endParaRPr dirty="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842962" y="1016000"/>
            <a:ext cx="7458076" cy="38572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182601" y="16210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Dashboard</a:t>
            </a:r>
            <a:endParaRPr dirty="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3672468" y="202072"/>
            <a:ext cx="4512527" cy="473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175167" y="19206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dirty="0" err="1"/>
              <a:t>Deposit</a:t>
            </a:r>
            <a:endParaRPr lang="it-IT" dirty="0"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/>
          <a:srcRect/>
          <a:stretch/>
        </p:blipFill>
        <p:spPr>
          <a:xfrm>
            <a:off x="3449444" y="192067"/>
            <a:ext cx="5454514" cy="482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160299" y="16976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dirty="0"/>
              <a:t>Withdraw</a:t>
            </a:r>
            <a:endParaRPr dirty="0"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2282283" y="264434"/>
            <a:ext cx="6701418" cy="445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860db96-b53f-4bd7-8137-e09357cab268}" enabled="1" method="Standard" siteId="{b78d03e6-f6a2-4cff-83be-847d1a6453f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178</Words>
  <Application>Microsoft Office PowerPoint</Application>
  <PresentationFormat>Presentazione su schermo (16:9)</PresentationFormat>
  <Paragraphs>44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Play</vt:lpstr>
      <vt:lpstr>Simple Light</vt:lpstr>
      <vt:lpstr>Office Theme</vt:lpstr>
      <vt:lpstr>E-wallet Web Application</vt:lpstr>
      <vt:lpstr>Introduction:</vt:lpstr>
      <vt:lpstr>Overview Of Technologies:</vt:lpstr>
      <vt:lpstr>Team Members’ Work:</vt:lpstr>
      <vt:lpstr>Screenshots of Application</vt:lpstr>
      <vt:lpstr>Login</vt:lpstr>
      <vt:lpstr>Dashboard</vt:lpstr>
      <vt:lpstr>Deposit</vt:lpstr>
      <vt:lpstr>Withdraw</vt:lpstr>
      <vt:lpstr>Send</vt:lpstr>
      <vt:lpstr>Request</vt:lpstr>
      <vt:lpstr>Budget</vt:lpstr>
      <vt:lpstr>Transactions</vt:lpstr>
      <vt:lpstr>Account</vt:lpstr>
      <vt:lpstr>PiggyBank</vt:lpstr>
      <vt:lpstr>FriendList</vt:lpstr>
      <vt:lpstr>Store Simulator</vt:lpstr>
      <vt:lpstr>Bank Simulator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GIOVANNI ROMANO</cp:lastModifiedBy>
  <cp:revision>47</cp:revision>
  <dcterms:modified xsi:type="dcterms:W3CDTF">2025-01-21T22:11:18Z</dcterms:modified>
</cp:coreProperties>
</file>